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48" r:id="rId4"/>
  </p:sldMasterIdLst>
  <p:notesMasterIdLst>
    <p:notesMasterId r:id="rId27"/>
  </p:notesMasterIdLst>
  <p:handoutMasterIdLst>
    <p:handoutMasterId r:id="rId28"/>
  </p:handoutMasterIdLst>
  <p:sldIdLst>
    <p:sldId id="265" r:id="rId5"/>
    <p:sldId id="270" r:id="rId6"/>
    <p:sldId id="267" r:id="rId7"/>
    <p:sldId id="276" r:id="rId8"/>
    <p:sldId id="268" r:id="rId9"/>
    <p:sldId id="269" r:id="rId10"/>
    <p:sldId id="288" r:id="rId11"/>
    <p:sldId id="289" r:id="rId12"/>
    <p:sldId id="290" r:id="rId13"/>
    <p:sldId id="292" r:id="rId14"/>
    <p:sldId id="291" r:id="rId15"/>
    <p:sldId id="271" r:id="rId16"/>
    <p:sldId id="274" r:id="rId17"/>
    <p:sldId id="272" r:id="rId18"/>
    <p:sldId id="286" r:id="rId19"/>
    <p:sldId id="285" r:id="rId20"/>
    <p:sldId id="282" r:id="rId21"/>
    <p:sldId id="284" r:id="rId22"/>
    <p:sldId id="278" r:id="rId23"/>
    <p:sldId id="279" r:id="rId24"/>
    <p:sldId id="280" r:id="rId25"/>
    <p:sldId id="275" r:id="rId26"/>
  </p:sldIdLst>
  <p:sldSz cx="12188825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6" autoAdjust="0"/>
    <p:restoredTop sz="94629" autoAdjust="0"/>
  </p:normalViewPr>
  <p:slideViewPr>
    <p:cSldViewPr showGuides="1">
      <p:cViewPr varScale="1">
        <p:scale>
          <a:sx n="73" d="100"/>
          <a:sy n="73" d="100"/>
        </p:scale>
        <p:origin x="-1232" y="-11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tags" Target="tags/tag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4/28/17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4/28/17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28601"/>
            <a:ext cx="10360501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800600"/>
            <a:ext cx="9141619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09412" y="4846320"/>
            <a:ext cx="379413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809412" y="0"/>
            <a:ext cx="379413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152718"/>
            <a:ext cx="9523571" cy="13716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447801"/>
            <a:ext cx="10360501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228601"/>
            <a:ext cx="10360501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3674" y="1574800"/>
            <a:ext cx="438797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113" y="1574800"/>
            <a:ext cx="438797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9611" y="1572768"/>
            <a:ext cx="4387977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9611" y="2259366"/>
            <a:ext cx="4387977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9176" y="1572768"/>
            <a:ext cx="4387977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9176" y="2259366"/>
            <a:ext cx="4387977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1600200"/>
            <a:ext cx="6813892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600200"/>
            <a:ext cx="4010039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998373" y="4846320"/>
            <a:ext cx="190452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1998044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5715000"/>
            <a:ext cx="10868369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4/28/17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441" y="4953000"/>
            <a:ext cx="10868369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998373" y="0"/>
            <a:ext cx="190452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152718"/>
            <a:ext cx="7719589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752601"/>
            <a:ext cx="1015735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172201"/>
            <a:ext cx="4570809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441" y="6492876"/>
            <a:ext cx="4570809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6038" y="5824707"/>
            <a:ext cx="1315721" cy="4867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09412" y="0"/>
            <a:ext cx="379413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809412" y="1371600"/>
            <a:ext cx="379413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9" r:id="rId1"/>
    <p:sldLayoutId id="2147484650" r:id="rId2"/>
    <p:sldLayoutId id="2147484651" r:id="rId3"/>
    <p:sldLayoutId id="2147484652" r:id="rId4"/>
    <p:sldLayoutId id="2147484653" r:id="rId5"/>
    <p:sldLayoutId id="2147484654" r:id="rId6"/>
    <p:sldLayoutId id="2147484655" r:id="rId7"/>
    <p:sldLayoutId id="2147484656" r:id="rId8"/>
    <p:sldLayoutId id="2147484657" r:id="rId9"/>
    <p:sldLayoutId id="2147484658" r:id="rId10"/>
    <p:sldLayoutId id="2147484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Machine Learning in Fighting Games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By: Jay Bishop, Jordan Cooper, Brant Dolling, and Kegan McIlwaine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5318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 Information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4274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6323011" y="3048000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9218612" y="3043518"/>
            <a:ext cx="2438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Action Probabilities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413" y="403710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78 nodes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56012" y="403710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128 nodes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1614" y="403860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128 nodes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47213" y="404308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Size: 40 nodes</a:t>
            </a:r>
          </a:p>
        </p:txBody>
      </p:sp>
      <p:cxnSp>
        <p:nvCxnSpPr>
          <p:cNvPr id="15" name="Straight Arrow Connector 14"/>
          <p:cNvCxnSpPr>
            <a:stCxn id="4" idx="3"/>
            <a:endCxn id="6" idx="1"/>
          </p:cNvCxnSpPr>
          <p:nvPr/>
        </p:nvCxnSpPr>
        <p:spPr>
          <a:xfrm>
            <a:off x="2970212" y="3500718"/>
            <a:ext cx="457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6" idx="3"/>
            <a:endCxn id="8" idx="1"/>
          </p:cNvCxnSpPr>
          <p:nvPr/>
        </p:nvCxnSpPr>
        <p:spPr>
          <a:xfrm>
            <a:off x="5865815" y="3500718"/>
            <a:ext cx="457200" cy="44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8" idx="3"/>
            <a:endCxn id="9" idx="1"/>
          </p:cNvCxnSpPr>
          <p:nvPr/>
        </p:nvCxnSpPr>
        <p:spPr>
          <a:xfrm flipV="1">
            <a:off x="8761414" y="3500718"/>
            <a:ext cx="457200" cy="44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1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with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memory watcher included in the emulator is used to get game state changes</a:t>
            </a:r>
          </a:p>
          <a:p>
            <a:r>
              <a:rPr lang="en-US" dirty="0"/>
              <a:t>Unix named pipes are used to send controller commands to the emulator</a:t>
            </a:r>
          </a:p>
        </p:txBody>
      </p:sp>
      <p:pic>
        <p:nvPicPr>
          <p:cNvPr id="4" name="Picture 4" descr="https://www.brokenjoysticks.net/wp-content/uploads/2016/01/Dolphin_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4179050"/>
            <a:ext cx="2635402" cy="166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85" y="4179045"/>
            <a:ext cx="1709873" cy="1669162"/>
          </a:xfrm>
          <a:prstGeom prst="rect">
            <a:avLst/>
          </a:prstGeom>
        </p:spPr>
      </p:pic>
      <p:cxnSp>
        <p:nvCxnSpPr>
          <p:cNvPr id="6" name="Connector: Curved 5"/>
          <p:cNvCxnSpPr>
            <a:cxnSpLocks/>
          </p:cNvCxnSpPr>
          <p:nvPr/>
        </p:nvCxnSpPr>
        <p:spPr>
          <a:xfrm rot="10800000" flipV="1">
            <a:off x="3364833" y="5562606"/>
            <a:ext cx="3850557" cy="3175"/>
          </a:xfrm>
          <a:prstGeom prst="curvedConnector3">
            <a:avLst>
              <a:gd name="adj1" fmla="val 50000"/>
            </a:avLst>
          </a:prstGeom>
          <a:ln w="177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28060" y="5614595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Game State Changes</a:t>
            </a:r>
          </a:p>
        </p:txBody>
      </p:sp>
      <p:cxnSp>
        <p:nvCxnSpPr>
          <p:cNvPr id="8" name="Connector: Curved 7"/>
          <p:cNvCxnSpPr>
            <a:cxnSpLocks/>
          </p:cNvCxnSpPr>
          <p:nvPr/>
        </p:nvCxnSpPr>
        <p:spPr>
          <a:xfrm flipV="1">
            <a:off x="3530479" y="4427926"/>
            <a:ext cx="3850557" cy="3175"/>
          </a:xfrm>
          <a:prstGeom prst="curvedConnector3">
            <a:avLst>
              <a:gd name="adj1" fmla="val 50000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94627" y="3942639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Controller Actions</a:t>
            </a:r>
          </a:p>
        </p:txBody>
      </p:sp>
    </p:spTree>
    <p:extLst>
      <p:ext uri="{BB962C8B-B14F-4D97-AF65-F5344CB8AC3E}">
        <p14:creationId xmlns:p14="http://schemas.microsoft.com/office/powerpoint/2010/main" val="1650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Used to let the bot know how it is doing</a:t>
            </a:r>
          </a:p>
          <a:p>
            <a:r>
              <a:rPr lang="en-US" dirty="0"/>
              <a:t>Bot awarded a point for each time an opponent dies; Loses a point for dying</a:t>
            </a:r>
          </a:p>
          <a:p>
            <a:r>
              <a:rPr lang="en-US" dirty="0"/>
              <a:t>Bot is awarded 0.01 points for each percent of damage inflicted on opponents and loses 0.01 for each percent of damage it takes</a:t>
            </a:r>
          </a:p>
          <a:p>
            <a:r>
              <a:rPr lang="en-US" dirty="0"/>
              <a:t>Bot also loses points at a reduced rate (20%) for their allies dying or sustaining damage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981200"/>
            <a:ext cx="10016104" cy="3429001"/>
          </a:xfrm>
        </p:spPr>
        <p:txBody>
          <a:bodyPr>
            <a:normAutofit/>
          </a:bodyPr>
          <a:lstStyle/>
          <a:p>
            <a:r>
              <a:rPr lang="en-US" dirty="0"/>
              <a:t>Area where we encountered the most problems</a:t>
            </a:r>
          </a:p>
          <a:p>
            <a:pPr lvl="1"/>
            <a:r>
              <a:rPr lang="en-US" dirty="0"/>
              <a:t>Difficult to debug</a:t>
            </a:r>
          </a:p>
          <a:p>
            <a:pPr lvl="1"/>
            <a:r>
              <a:rPr lang="en-US" dirty="0"/>
              <a:t>Have to reset training for every change in architecture</a:t>
            </a:r>
          </a:p>
          <a:p>
            <a:r>
              <a:rPr lang="en-US" dirty="0"/>
              <a:t>Began training our bot against a single in-game level 5 opponent</a:t>
            </a:r>
          </a:p>
          <a:p>
            <a:r>
              <a:rPr lang="en-US" dirty="0"/>
              <a:t>Ended up using A3C’s shared network to speed up training by having the bot play against itself</a:t>
            </a:r>
          </a:p>
        </p:txBody>
      </p:sp>
    </p:spTree>
    <p:extLst>
      <p:ext uri="{BB962C8B-B14F-4D97-AF65-F5344CB8AC3E}">
        <p14:creationId xmlns:p14="http://schemas.microsoft.com/office/powerpoint/2010/main" val="415947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PyQT</a:t>
            </a:r>
            <a:r>
              <a:rPr lang="en-US" dirty="0"/>
              <a:t> –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the bot</a:t>
            </a:r>
          </a:p>
          <a:p>
            <a:r>
              <a:rPr lang="en-US" dirty="0"/>
              <a:t>Multiplayer selection</a:t>
            </a:r>
          </a:p>
          <a:p>
            <a:r>
              <a:rPr lang="en-US" dirty="0"/>
              <a:t>Train a bot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1981200"/>
            <a:ext cx="8572500" cy="476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" y="452718"/>
            <a:ext cx="857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Te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724" b="11724"/>
          <a:stretch>
            <a:fillRect/>
          </a:stretch>
        </p:blipFill>
        <p:spPr>
          <a:xfrm>
            <a:off x="0" y="0"/>
            <a:ext cx="12192552" cy="6858000"/>
          </a:xfrm>
        </p:spPr>
      </p:pic>
    </p:spTree>
    <p:extLst>
      <p:ext uri="{BB962C8B-B14F-4D97-AF65-F5344CB8AC3E}">
        <p14:creationId xmlns:p14="http://schemas.microsoft.com/office/powerpoint/2010/main" val="5907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Slow to train</a:t>
            </a:r>
          </a:p>
          <a:p>
            <a:pPr lvl="1"/>
            <a:r>
              <a:rPr lang="en-US" dirty="0"/>
              <a:t>No way to share progress with others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1695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fix issues with Training bots</a:t>
            </a:r>
          </a:p>
          <a:p>
            <a:pPr lvl="1"/>
            <a:r>
              <a:rPr lang="en-US" dirty="0"/>
              <a:t>Pushes Training off onto others by allowing them to upload trained bots</a:t>
            </a:r>
          </a:p>
          <a:p>
            <a:pPr lvl="1"/>
            <a:r>
              <a:rPr lang="en-US" dirty="0"/>
              <a:t>Allows for more specialized bots in terms of character and stage to be created by the community</a:t>
            </a:r>
          </a:p>
        </p:txBody>
      </p:sp>
    </p:spTree>
    <p:extLst>
      <p:ext uri="{BB962C8B-B14F-4D97-AF65-F5344CB8AC3E}">
        <p14:creationId xmlns:p14="http://schemas.microsoft.com/office/powerpoint/2010/main" val="23186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HTML/CSS/JavaScript for the frontend</a:t>
            </a:r>
          </a:p>
          <a:p>
            <a:r>
              <a:rPr lang="en-US" dirty="0"/>
              <a:t>PHP/MySQL for the backend and database design</a:t>
            </a:r>
          </a:p>
          <a:p>
            <a:r>
              <a:rPr lang="en-US" dirty="0"/>
              <a:t>JavaScript AJAX to communicate between frontend and backend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AboutDownloa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724" b="11724"/>
          <a:stretch>
            <a:fillRect/>
          </a:stretch>
        </p:blipFill>
        <p:spPr>
          <a:xfrm>
            <a:off x="-8085" y="-1836"/>
            <a:ext cx="12192553" cy="6858000"/>
          </a:xfrm>
        </p:spPr>
      </p:pic>
    </p:spTree>
    <p:extLst>
      <p:ext uri="{BB962C8B-B14F-4D97-AF65-F5344CB8AC3E}">
        <p14:creationId xmlns:p14="http://schemas.microsoft.com/office/powerpoint/2010/main" val="15295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52718"/>
            <a:ext cx="9371171" cy="1371600"/>
          </a:xfrm>
        </p:spPr>
        <p:txBody>
          <a:bodyPr>
            <a:normAutofit/>
          </a:bodyPr>
          <a:lstStyle/>
          <a:p>
            <a:r>
              <a:rPr lang="en-US" sz="3200" dirty="0"/>
              <a:t>Super Smash Brothers Melee (SSBM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Fighting game for the Nintendo GameCube</a:t>
            </a:r>
          </a:p>
          <a:p>
            <a:r>
              <a:rPr lang="en-US" dirty="0"/>
              <a:t>Players try to eliminate each other by knocking </a:t>
            </a:r>
            <a:r>
              <a:rPr lang="en-US" dirty="0" smtClean="0"/>
              <a:t>                                                 opponents </a:t>
            </a:r>
            <a:r>
              <a:rPr lang="en-US" dirty="0"/>
              <a:t>off the stage</a:t>
            </a:r>
          </a:p>
          <a:p>
            <a:r>
              <a:rPr lang="en-US" dirty="0"/>
              <a:t>Damage to players is measured in a </a:t>
            </a:r>
            <a:r>
              <a:rPr lang="en-US" dirty="0" smtClean="0"/>
              <a:t>percentage                                                                          that </a:t>
            </a:r>
            <a:r>
              <a:rPr lang="en-US" dirty="0"/>
              <a:t>increases as damage </a:t>
            </a:r>
            <a:r>
              <a:rPr lang="en-US" dirty="0" smtClean="0"/>
              <a:t>is sustained</a:t>
            </a:r>
            <a:endParaRPr lang="en-US" dirty="0"/>
          </a:p>
          <a:p>
            <a:r>
              <a:rPr lang="en-US" dirty="0"/>
              <a:t>The higher a player’s percentage, the further an                                                             attack against them will propel them</a:t>
            </a:r>
          </a:p>
        </p:txBody>
      </p:sp>
      <p:pic>
        <p:nvPicPr>
          <p:cNvPr id="1026" name="Picture 2" descr="300px-SSBM_MP_Debug_no_life_icons.png (300×22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18288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5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oginRegi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724" b="11724"/>
          <a:stretch>
            <a:fillRect/>
          </a:stretch>
        </p:blipFill>
        <p:spPr>
          <a:xfrm>
            <a:off x="0" y="27735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30116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omePag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724" b="11724"/>
          <a:stretch>
            <a:fillRect/>
          </a:stretch>
        </p:blipFill>
        <p:spPr>
          <a:xfrm>
            <a:off x="0" y="0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25421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SSBMAI allows those who play melee to play against a smart bot that learns as it goes in order to improve</a:t>
            </a:r>
          </a:p>
          <a:p>
            <a:r>
              <a:rPr lang="en-US" dirty="0"/>
              <a:t>Our GUI provides an easy to use interface that helps set up the bot</a:t>
            </a:r>
          </a:p>
          <a:p>
            <a:r>
              <a:rPr lang="en-US" dirty="0"/>
              <a:t>Our website allows users to train their own unique bots and upload them for others to use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Players of this game need to train to improve their skills</a:t>
            </a:r>
          </a:p>
          <a:p>
            <a:r>
              <a:rPr lang="en-US" sz="2000" dirty="0"/>
              <a:t>It is difficult to find a good training partner</a:t>
            </a:r>
          </a:p>
          <a:p>
            <a:r>
              <a:rPr lang="en-US" sz="2000" dirty="0"/>
              <a:t>Playing against the built in bots does not adequately prepare an individual for play against other humans</a:t>
            </a:r>
          </a:p>
          <a:p>
            <a:pPr lvl="1"/>
            <a:r>
              <a:rPr lang="en-US" sz="2000" dirty="0"/>
              <a:t>The built in AI does not use any highly technical moves</a:t>
            </a:r>
          </a:p>
          <a:p>
            <a:pPr lvl="1"/>
            <a:r>
              <a:rPr lang="en-US" sz="2000" dirty="0"/>
              <a:t>The built in AI acts in a very predictable manner</a:t>
            </a:r>
          </a:p>
          <a:p>
            <a:pPr lvl="1"/>
            <a:r>
              <a:rPr lang="en-US" sz="2000" dirty="0"/>
              <a:t>The built in AI does not improve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Video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639" y="-8632"/>
            <a:ext cx="12206464" cy="68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players a better AI to train against</a:t>
            </a:r>
          </a:p>
          <a:p>
            <a:r>
              <a:rPr lang="en-US" dirty="0"/>
              <a:t>Implement a reinforcement learning algorithm that will learn to play better </a:t>
            </a:r>
            <a:r>
              <a:rPr lang="en-US" dirty="0" smtClean="0"/>
              <a:t>against the players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SBMAI_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3429000"/>
            <a:ext cx="2590800" cy="252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Asynchronous Advantage Actor-Critic (A3C)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A3C is a reinforcement learning algorithm that uses experiences from multiple agents to create a model</a:t>
            </a:r>
          </a:p>
          <a:p>
            <a:r>
              <a:rPr lang="en-US" dirty="0"/>
              <a:t>In A3C there is one global neural network and a local neural network for each player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293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Before training, the global network is copied to all local networks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60412" y="3048000"/>
            <a:ext cx="10439400" cy="3636948"/>
            <a:chOff x="824752" y="3124200"/>
            <a:chExt cx="10543835" cy="36369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569" y="3657600"/>
              <a:ext cx="5410200" cy="3103548"/>
            </a:xfrm>
            <a:prstGeom prst="rect">
              <a:avLst/>
            </a:prstGeom>
          </p:spPr>
        </p:pic>
        <p:sp>
          <p:nvSpPr>
            <p:cNvPr id="4" name="Rectangle: Rounded Corners 3"/>
            <p:cNvSpPr/>
            <p:nvPr/>
          </p:nvSpPr>
          <p:spPr>
            <a:xfrm>
              <a:off x="4496469" y="3124200"/>
              <a:ext cx="3200400" cy="12192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Global Neural Network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824752" y="4909505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P1 Local Neural Network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8899002" y="4909505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 Local Neural Network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8899001" y="5943600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 Local Neural Network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836611" y="5940911"/>
              <a:ext cx="2469585" cy="59973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P3 Local Neural Network</a:t>
              </a:r>
            </a:p>
          </p:txBody>
        </p:sp>
        <p:cxnSp>
          <p:nvCxnSpPr>
            <p:cNvPr id="11" name="Connector: Curved 10"/>
            <p:cNvCxnSpPr>
              <a:cxnSpLocks/>
              <a:endCxn id="7" idx="0"/>
            </p:cNvCxnSpPr>
            <p:nvPr/>
          </p:nvCxnSpPr>
          <p:spPr>
            <a:xfrm rot="10800000" flipV="1">
              <a:off x="2059542" y="3505205"/>
              <a:ext cx="2436925" cy="1404305"/>
            </a:xfrm>
            <a:prstGeom prst="bentConnector2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0"/>
            <p:cNvCxnSpPr>
              <a:cxnSpLocks/>
              <a:endCxn id="10" idx="1"/>
            </p:cNvCxnSpPr>
            <p:nvPr/>
          </p:nvCxnSpPr>
          <p:spPr>
            <a:xfrm rot="10800000" flipV="1">
              <a:off x="836612" y="3276600"/>
              <a:ext cx="3659859" cy="2964180"/>
            </a:xfrm>
            <a:prstGeom prst="bentConnector3">
              <a:avLst>
                <a:gd name="adj1" fmla="val 116534"/>
              </a:avLst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Curved 10"/>
            <p:cNvCxnSpPr>
              <a:cxnSpLocks/>
              <a:endCxn id="9" idx="3"/>
            </p:cNvCxnSpPr>
            <p:nvPr/>
          </p:nvCxnSpPr>
          <p:spPr>
            <a:xfrm>
              <a:off x="7696865" y="3276606"/>
              <a:ext cx="3671716" cy="2966869"/>
            </a:xfrm>
            <a:prstGeom prst="bentConnector3">
              <a:avLst>
                <a:gd name="adj1" fmla="val 113920"/>
              </a:avLst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10"/>
            <p:cNvCxnSpPr>
              <a:cxnSpLocks/>
              <a:endCxn id="8" idx="0"/>
            </p:cNvCxnSpPr>
            <p:nvPr/>
          </p:nvCxnSpPr>
          <p:spPr>
            <a:xfrm>
              <a:off x="7696867" y="3505199"/>
              <a:ext cx="2436925" cy="1404306"/>
            </a:xfrm>
            <a:prstGeom prst="bentConnector2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912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10287000" cy="4195481"/>
          </a:xfrm>
        </p:spPr>
        <p:txBody>
          <a:bodyPr>
            <a:normAutofit/>
          </a:bodyPr>
          <a:lstStyle/>
          <a:p>
            <a:r>
              <a:rPr lang="en-US" dirty="0"/>
              <a:t>After gathering experiences a local network applies updates to the global network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  <p:cxnSp>
        <p:nvCxnSpPr>
          <p:cNvPr id="27" name="Connector: Curved 10"/>
          <p:cNvCxnSpPr>
            <a:cxnSpLocks/>
            <a:endCxn id="8" idx="0"/>
          </p:cNvCxnSpPr>
          <p:nvPr/>
        </p:nvCxnSpPr>
        <p:spPr>
          <a:xfrm>
            <a:off x="7694613" y="3505199"/>
            <a:ext cx="2436925" cy="1404306"/>
          </a:xfrm>
          <a:prstGeom prst="bentConnector2">
            <a:avLst/>
          </a:prstGeom>
          <a:ln w="1143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0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A3C (Step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600200"/>
            <a:ext cx="8944212" cy="4195481"/>
          </a:xfrm>
        </p:spPr>
        <p:txBody>
          <a:bodyPr>
            <a:normAutofit/>
          </a:bodyPr>
          <a:lstStyle/>
          <a:p>
            <a:r>
              <a:rPr lang="en-US" dirty="0"/>
              <a:t>The global network is then copied back to the local network</a:t>
            </a:r>
          </a:p>
          <a:p>
            <a:r>
              <a:rPr lang="en-US" dirty="0"/>
              <a:t>These steps are repeated asynchronously for each network to train the bot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15" y="3657600"/>
            <a:ext cx="5410200" cy="310354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494215" y="3124200"/>
            <a:ext cx="32004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Global Neural Network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2249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 Local Neural Network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6748" y="4909505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 Local Neural Network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896747" y="5943600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Local Neural Network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34357" y="5940911"/>
            <a:ext cx="2469585" cy="5997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 Local Neural Network</a:t>
            </a:r>
          </a:p>
        </p:txBody>
      </p:sp>
      <p:cxnSp>
        <p:nvCxnSpPr>
          <p:cNvPr id="27" name="Connector: Curved 10"/>
          <p:cNvCxnSpPr>
            <a:cxnSpLocks/>
            <a:endCxn id="8" idx="0"/>
          </p:cNvCxnSpPr>
          <p:nvPr/>
        </p:nvCxnSpPr>
        <p:spPr>
          <a:xfrm>
            <a:off x="7694613" y="3505199"/>
            <a:ext cx="2436925" cy="1404306"/>
          </a:xfrm>
          <a:prstGeom prst="bentConnector2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85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http://www.w3.org/XML/1998/namespace"/>
    <ds:schemaRef ds:uri="http://purl.org/dc/terms/"/>
    <ds:schemaRef ds:uri="4873beb7-5857-4685-be1f-d57550cc96cc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1978</TotalTime>
  <Words>667</Words>
  <Application>Microsoft Macintosh PowerPoint</Application>
  <PresentationFormat>Custom</PresentationFormat>
  <Paragraphs>94</Paragraphs>
  <Slides>22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Essential</vt:lpstr>
      <vt:lpstr>Machine Learning in Fighting Games</vt:lpstr>
      <vt:lpstr>Super Smash Brothers Melee (SSBM)</vt:lpstr>
      <vt:lpstr>Problem</vt:lpstr>
      <vt:lpstr>PowerPoint Presentation</vt:lpstr>
      <vt:lpstr>Our Solution</vt:lpstr>
      <vt:lpstr>Asynchronous Advantage Actor-Critic (A3C)</vt:lpstr>
      <vt:lpstr>A3C (Step 1)</vt:lpstr>
      <vt:lpstr>A3C (Step 2)</vt:lpstr>
      <vt:lpstr>A3C (Step 3)</vt:lpstr>
      <vt:lpstr>Network Architecture</vt:lpstr>
      <vt:lpstr>Interaction with the Game</vt:lpstr>
      <vt:lpstr>Reward System</vt:lpstr>
      <vt:lpstr>Training</vt:lpstr>
      <vt:lpstr>PyQT – GUI</vt:lpstr>
      <vt:lpstr>PowerPoint Presentation</vt:lpstr>
      <vt:lpstr>Problems and Solutions</vt:lpstr>
      <vt:lpstr>Website</vt:lpstr>
      <vt:lpstr>Website Technologies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Jay Bishop</dc:creator>
  <cp:lastModifiedBy>Brant Dolling</cp:lastModifiedBy>
  <cp:revision>100</cp:revision>
  <dcterms:created xsi:type="dcterms:W3CDTF">2017-03-10T06:56:23Z</dcterms:created>
  <dcterms:modified xsi:type="dcterms:W3CDTF">2017-04-29T06:11:35Z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